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</p:sldIdLst>
  <p:sldSz cy="5143500" cx="9144000"/>
  <p:notesSz cx="6858000" cy="9144000"/>
  <p:embeddedFontLst>
    <p:embeddedFont>
      <p:font typeface="Nunito"/>
      <p:regular r:id="rId44"/>
      <p:bold r:id="rId45"/>
      <p:italic r:id="rId46"/>
      <p:boldItalic r:id="rId4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22" Type="http://schemas.openxmlformats.org/officeDocument/2006/relationships/slide" Target="slides/slide17.xml"/><Relationship Id="rId44" Type="http://schemas.openxmlformats.org/officeDocument/2006/relationships/font" Target="fonts/Nunito-regular.fntdata"/><Relationship Id="rId21" Type="http://schemas.openxmlformats.org/officeDocument/2006/relationships/slide" Target="slides/slide16.xml"/><Relationship Id="rId43" Type="http://schemas.openxmlformats.org/officeDocument/2006/relationships/slide" Target="slides/slide38.xml"/><Relationship Id="rId24" Type="http://schemas.openxmlformats.org/officeDocument/2006/relationships/slide" Target="slides/slide19.xml"/><Relationship Id="rId46" Type="http://schemas.openxmlformats.org/officeDocument/2006/relationships/font" Target="fonts/Nunito-italic.fntdata"/><Relationship Id="rId23" Type="http://schemas.openxmlformats.org/officeDocument/2006/relationships/slide" Target="slides/slide18.xml"/><Relationship Id="rId45" Type="http://schemas.openxmlformats.org/officeDocument/2006/relationships/font" Target="fonts/Nunito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47" Type="http://schemas.openxmlformats.org/officeDocument/2006/relationships/font" Target="fonts/Nunito-boldItalic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colab.research.google.com/drive/1RL5JYIUaVrSsyPDxyn6wBZn6W4JRnNoH" TargetMode="Externa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249c75ea35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249c75ea35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468b198c70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2468b198c70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255274536b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2255274536b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468b198c70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2468b198c70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249c75ea35_0_3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2249c75ea35_0_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249c75ea35_0_3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2249c75ea35_0_3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249c75ea35_0_3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2249c75ea35_0_3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113倍</a:t>
            </a:r>
            <a:r>
              <a:rPr lang="en"/>
              <a:t>左右的模型大小，而gpt3的閱讀量也是非常非常大量，在過濾之前有45t左右的文字，而實際用來餵養模型的文字量有570GB左右，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249c75ea35_0_3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2249c75ea35_0_3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BERT的架構，必須要經過pretraining加上fine tuning的過程，而這邊最麻煩的部分就是在訓練BERT到下游任務的時候，我們必須要透過給予一些人類標注的文本，才能夠讓bert在下游任務上面有更好的表現，所以在BERT的架構之下，我們還是需要一些下游任務的資料，才可以達到很好的訓練結果。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但是GPT系列想要解決的問題遠遠不只是這些特定的下游任務，因此gpt的作者們問的問題是：我們能不能省略fine-tuning的步驟，直接透過pretraing就讓模型有非常強大的能力，能夠去解決各式各樣的任務。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461af4fdbf_2_6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0" name="Google Shape;190;g2461af4fdbf_2_6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"/>
              <a:t>Only difference GPT 3 v.s. 3.5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g2461af4fdbf_2_6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2461af4fdbf_2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2461af4fdbf_2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461af4fdbf_2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461af4fdbf_2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249c75ea35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2249c75ea35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249c75ea35_0_3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2249c75ea35_0_3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將gpt</a:t>
            </a:r>
            <a:r>
              <a:rPr lang="en"/>
              <a:t>的任務定義的更具體一點，我們前面提到整體來說GPT是在進行文字接龍的任務，但是這個接龍的任務可以再細分成三種不同的setting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這邊是依照gpt3 paper所給的定義，而我們先用翻譯的問題來做舉例，首先few-shot learning的情境下，我們先給定模型task description，接著給gpt看幾個任務的範例（舉例），接著就讓gpt開始考試，我們input一個在範例中沒有的例子，來讓gpt試試看能不能答對。範例的部分可以提供不只一個。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而one-shot learning的設定就更加嚴格，只能給題目敘述以及一個範例，就要gpt能夠回答正確的答案。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最後是最困難的zero shot learning，在完全沒有任何範例的情況下，就要gpt去解決這個任務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2461af4fdbf_2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2461af4fdbf_2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2461af4fdbf_2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2461af4fdbf_2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2461af4fdbf_2_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2461af4fdbf_2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2461af4fdbf_2_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2461af4fdbf_2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2461af4fdbf_2_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2461af4fdbf_2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461af4fdbf_2_2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2461af4fdbf_2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2461af4fdbf_2_2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2461af4fdbf_2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2461af4fdbf_2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2461af4fdbf_2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2461af4fdbf_2_2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2461af4fdbf_2_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2249c75ea35_0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2249c75ea35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2461af4fdbf_2_2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2461af4fdbf_2_2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2461af4fdbf_2_2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2461af4fdbf_2_2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2461af4fdbf_2_3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2461af4fdbf_2_3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2461af4fdbf_2_3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2461af4fdbf_2_3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2461af4fdbf_2_2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2461af4fdbf_2_2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461af4fdbf_2_2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2461af4fdbf_2_2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2461af4fdbf_2_2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2461af4fdbf_2_2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2461af4fdbf_2_2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2461af4fdbf_2_2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2255274536b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2255274536b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249c75ea35_0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249c75ea35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GPT2 是transformer Decoder</a:t>
            </a:r>
            <a:r>
              <a:rPr lang="en"/>
              <a:t>的結構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而光是GPT2的模型大小大約是BERT的4.5倍左右，總共大約有十五一個參數，可以說是相當巨大的模型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所以說在訓練的時間和資源上都會需要比較大量的成本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461af4fdbf_2_2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2461af4fdbf_2_2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上次學到的BERT是使用encoder的部分，encoder的任務是將輸入的文字轉成向量，而decoder在transformer中的任務就是將向量重新再轉換為文字。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那原始的transformer的結構使用cross attention的技術來將encoder的output接到decoder作為輸入，而在gpt的結構裡面，我們直接把cross attention的部分移除，因此只剩下decoder only的結構，所以我們可以看到GPT的attention layer這邊所使用的是masked attention layer.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461af4fdbf_2_2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2461af4fdbf_2_2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那這個masked self attention是什麼意思呢？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也就是我們在進行文本生成的時候，限制GPT只能關注當前已經生成的詞彙左邊的序列，不能看到任何未來的詞彙，相對BERT沒有做任何masking的機制來說可以一次關注整個序列。所以具體來說</a:t>
            </a:r>
            <a:r>
              <a:rPr lang="en">
                <a:solidFill>
                  <a:schemeClr val="dk1"/>
                </a:solidFill>
              </a:rPr>
              <a:t>GPT</a:t>
            </a:r>
            <a:r>
              <a:rPr lang="en"/>
              <a:t>在進行生成任務的時候，我們透過刻意的加入masking，來讓GPT只能關注他過去已經生成的字詞，去猜測下一個最可能的字。舉例來說，當今天GPT已經生成五個字元的話，GPT的attention layer就只能看到前五個字詞，etc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249c75ea35_0_4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2249c75ea35_0_4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https://colab.research.google.com/drive/1RL5JYIUaVrSsyPDxyn6wBZn6W4JRnNoH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468b198c70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2468b198c70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因此我們在做gpt2的pretranining的時候，其實他的訓練標的是相當單純的，我們可以把它想像成一個文字接龍的遊戲，在已經知道前面t個字源的情況下，希望gpt2可以猜測出下一個最可能的字詞，而這個字詞可以是字典裏面的任一個單字。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機率問題=&gt;依照機率分佈去做遇測，已知出現1~t個連續單詞的情況下，要去猜測下一個最可能的字詞。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因次gpt2一樣是一個透過self-supervised進行訓練的模型，我們不需要任何經過標注的文本就可以進行訓練，只要蒐集非常大量的文本，每次都把第n個字遮蔽起來，讓GPT去猜下一個字詞，久而久之GPT就能夠學會整體人類在使用文字時的機率分佈，透過接龍的方式來生成非常留長的文字，這樣的訓練方式我們就稱之為generative pre-training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461af4fdbf_2_2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2461af4fdbf_2_2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及內容" type="obj">
  <p:cSld name="OBJEC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s://colab.research.google.com/drive/1znw50TPsuychS822Ax8AFvNnP9088cYO?usp=sharing" TargetMode="External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Relationship Id="rId4" Type="http://schemas.openxmlformats.org/officeDocument/2006/relationships/image" Target="../media/image12.png"/><Relationship Id="rId5" Type="http://schemas.openxmlformats.org/officeDocument/2006/relationships/hyperlink" Target="https://colab.research.google.com/drive/1y-BA6Jn0SEKlMHQLQuZVQucp8GAb1FxX?usp=sharing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Relationship Id="rId4" Type="http://schemas.openxmlformats.org/officeDocument/2006/relationships/image" Target="../media/image1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png"/><Relationship Id="rId4" Type="http://schemas.openxmlformats.org/officeDocument/2006/relationships/image" Target="../media/image3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www.youtube.com/watch?v=gh0hewYkjgo" TargetMode="External"/><Relationship Id="rId4" Type="http://schemas.openxmlformats.org/officeDocument/2006/relationships/image" Target="../media/image1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4.png"/><Relationship Id="rId4" Type="http://schemas.openxmlformats.org/officeDocument/2006/relationships/hyperlink" Target="https://speech.ee.ntu.edu.tw/~hylee/ml/ml2023-course-data/ChatGPT_basic_(v5).pdf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5.png"/><Relationship Id="rId4" Type="http://schemas.openxmlformats.org/officeDocument/2006/relationships/hyperlink" Target="https://arxiv.org/pdf/2201.11903.pdf" TargetMode="Externa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3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4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7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2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0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Relationship Id="rId4" Type="http://schemas.openxmlformats.org/officeDocument/2006/relationships/hyperlink" Target="https://www.researchgate.net/publication/349521999_Automatic_Code_Generation_using_Pre-Trained_Language_Models" TargetMode="External"/><Relationship Id="rId5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jalammar.github.io/illustrated-gpt2/" TargetMode="External"/><Relationship Id="rId4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leemeng.tw/gpt2-language-model-generate-chinese-jing-yong-novels.html" TargetMode="External"/><Relationship Id="rId4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ctrTitle"/>
          </p:nvPr>
        </p:nvSpPr>
        <p:spPr>
          <a:xfrm>
            <a:off x="-300" y="519150"/>
            <a:ext cx="66180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4080">
              <a:latin typeface="Nunito"/>
              <a:ea typeface="Nunito"/>
              <a:cs typeface="Nunito"/>
              <a:sym typeface="Nunito"/>
            </a:endParaRPr>
          </a:p>
          <a:p>
            <a:pPr indent="457200" lvl="0" marL="228600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080">
                <a:latin typeface="Nunito"/>
                <a:ea typeface="Nunito"/>
                <a:cs typeface="Nunito"/>
                <a:sym typeface="Nunito"/>
              </a:rPr>
              <a:t>MediaTek Lab2</a:t>
            </a:r>
            <a:endParaRPr sz="4080">
              <a:latin typeface="Nunito"/>
              <a:ea typeface="Nunito"/>
              <a:cs typeface="Nunito"/>
              <a:sym typeface="Nunito"/>
            </a:endParaRPr>
          </a:p>
          <a:p>
            <a:pPr indent="457200" lvl="0" marL="228600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080">
                <a:latin typeface="Nunito"/>
                <a:ea typeface="Nunito"/>
                <a:cs typeface="Nunito"/>
                <a:sym typeface="Nunito"/>
              </a:rPr>
              <a:t>GPT</a:t>
            </a:r>
            <a:endParaRPr sz="408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1" name="Google Shape;61;p14"/>
          <p:cNvSpPr txBox="1"/>
          <p:nvPr>
            <p:ph idx="1" type="subTitle"/>
          </p:nvPr>
        </p:nvSpPr>
        <p:spPr>
          <a:xfrm>
            <a:off x="311700" y="2986525"/>
            <a:ext cx="8520600" cy="4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rPr lang="en" sz="1592">
                <a:latin typeface="Nunito"/>
                <a:ea typeface="Nunito"/>
                <a:cs typeface="Nunito"/>
                <a:sym typeface="Nunito"/>
              </a:rPr>
              <a:t>2023/05/24</a:t>
            </a:r>
            <a:endParaRPr sz="1592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2" name="Google Shape;62;p14"/>
          <p:cNvSpPr txBox="1"/>
          <p:nvPr>
            <p:ph type="ctrTitle"/>
          </p:nvPr>
        </p:nvSpPr>
        <p:spPr>
          <a:xfrm>
            <a:off x="-300" y="3992675"/>
            <a:ext cx="9144000" cy="57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080">
                <a:latin typeface="Nunito"/>
                <a:ea typeface="Nunito"/>
                <a:cs typeface="Nunito"/>
                <a:sym typeface="Nunito"/>
              </a:rPr>
              <a:t>Reporter: 徐亦立     TA: 陳芮甯</a:t>
            </a:r>
            <a:endParaRPr sz="2080">
              <a:latin typeface="Nunito"/>
              <a:ea typeface="Nunito"/>
              <a:cs typeface="Nunito"/>
              <a:sym typeface="Nunito"/>
            </a:endParaRPr>
          </a:p>
        </p:txBody>
      </p:sp>
      <p:grpSp>
        <p:nvGrpSpPr>
          <p:cNvPr id="63" name="Google Shape;63;p14"/>
          <p:cNvGrpSpPr/>
          <p:nvPr/>
        </p:nvGrpSpPr>
        <p:grpSpPr>
          <a:xfrm>
            <a:off x="-67025" y="5060975"/>
            <a:ext cx="9210725" cy="82500"/>
            <a:chOff x="-67025" y="5060975"/>
            <a:chExt cx="9210725" cy="82500"/>
          </a:xfrm>
        </p:grpSpPr>
        <p:sp>
          <p:nvSpPr>
            <p:cNvPr id="64" name="Google Shape;64;p14"/>
            <p:cNvSpPr/>
            <p:nvPr/>
          </p:nvSpPr>
          <p:spPr>
            <a:xfrm>
              <a:off x="-67025" y="5060975"/>
              <a:ext cx="3404400" cy="82500"/>
            </a:xfrm>
            <a:prstGeom prst="rect">
              <a:avLst/>
            </a:prstGeom>
            <a:solidFill>
              <a:srgbClr val="FFC6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14"/>
            <p:cNvSpPr/>
            <p:nvPr/>
          </p:nvSpPr>
          <p:spPr>
            <a:xfrm>
              <a:off x="3239100" y="5060975"/>
              <a:ext cx="2757000" cy="82500"/>
            </a:xfrm>
            <a:prstGeom prst="rect">
              <a:avLst/>
            </a:prstGeom>
            <a:solidFill>
              <a:srgbClr val="FF4D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14"/>
            <p:cNvSpPr/>
            <p:nvPr/>
          </p:nvSpPr>
          <p:spPr>
            <a:xfrm>
              <a:off x="5904600" y="5060975"/>
              <a:ext cx="3239100" cy="82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7" name="Google Shape;67;p14"/>
          <p:cNvSpPr txBox="1"/>
          <p:nvPr/>
        </p:nvSpPr>
        <p:spPr>
          <a:xfrm>
            <a:off x="4220850" y="3468025"/>
            <a:ext cx="4655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Colab</a:t>
            </a:r>
            <a:endParaRPr/>
          </a:p>
        </p:txBody>
      </p:sp>
      <p:pic>
        <p:nvPicPr>
          <p:cNvPr id="68" name="Google Shape;68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86196" y="3309162"/>
            <a:ext cx="1553879" cy="1468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Try it by yourself</a:t>
            </a:r>
            <a:endParaRPr/>
          </a:p>
        </p:txBody>
      </p:sp>
      <p:pic>
        <p:nvPicPr>
          <p:cNvPr id="142" name="Google Shape;14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840150"/>
            <a:ext cx="4138324" cy="220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50026" y="1152475"/>
            <a:ext cx="4552026" cy="3742775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3"/>
          <p:cNvSpPr txBox="1"/>
          <p:nvPr/>
        </p:nvSpPr>
        <p:spPr>
          <a:xfrm>
            <a:off x="1280825" y="4394200"/>
            <a:ext cx="5809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5"/>
              </a:rPr>
              <a:t>colab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Expected output</a:t>
            </a:r>
            <a:endParaRPr/>
          </a:p>
        </p:txBody>
      </p:sp>
      <p:sp>
        <p:nvSpPr>
          <p:cNvPr id="150" name="Google Shape;150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1" name="Google Shape;151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3127375"/>
            <a:ext cx="9144003" cy="193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67048" y="174600"/>
            <a:ext cx="4795724" cy="295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From GPT2 to GPT3</a:t>
            </a:r>
            <a:endParaRPr/>
          </a:p>
        </p:txBody>
      </p:sp>
      <p:sp>
        <p:nvSpPr>
          <p:cNvPr id="158" name="Google Shape;158;p2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5" name="Google Shape;16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3309" y="0"/>
            <a:ext cx="8617384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6"/>
          <p:cNvSpPr/>
          <p:nvPr/>
        </p:nvSpPr>
        <p:spPr>
          <a:xfrm>
            <a:off x="4362675" y="2739075"/>
            <a:ext cx="904800" cy="867600"/>
          </a:xfrm>
          <a:prstGeom prst="rect">
            <a:avLst/>
          </a:prstGeom>
          <a:noFill/>
          <a:ln cap="flat" cmpd="sng" w="38100">
            <a:solidFill>
              <a:srgbClr val="FF4D4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GPT3 has 175 billion parameters!</a:t>
            </a:r>
            <a:endParaRPr/>
          </a:p>
        </p:txBody>
      </p:sp>
      <p:pic>
        <p:nvPicPr>
          <p:cNvPr id="172" name="Google Shape;17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9351" y="1082625"/>
            <a:ext cx="4525300" cy="4060875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7"/>
          <p:cNvSpPr txBox="1"/>
          <p:nvPr/>
        </p:nvSpPr>
        <p:spPr>
          <a:xfrm>
            <a:off x="6528700" y="1168525"/>
            <a:ext cx="4853700" cy="8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Model 175B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Data: 570GB (45T before filtering)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80" name="Google Shape;18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6929" y="0"/>
            <a:ext cx="765014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33" y="0"/>
            <a:ext cx="9133133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9"/>
          <p:cNvSpPr txBox="1"/>
          <p:nvPr/>
        </p:nvSpPr>
        <p:spPr>
          <a:xfrm>
            <a:off x="7696875" y="4629950"/>
            <a:ext cx="1273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image source</a:t>
            </a:r>
            <a:endParaRPr/>
          </a:p>
        </p:txBody>
      </p:sp>
      <p:pic>
        <p:nvPicPr>
          <p:cNvPr id="187" name="Google Shape;187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4475" y="152400"/>
            <a:ext cx="6491160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0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t/>
            </a:r>
            <a:endParaRPr/>
          </a:p>
        </p:txBody>
      </p:sp>
      <p:pic>
        <p:nvPicPr>
          <p:cNvPr id="194" name="Google Shape;194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6079" y="128771"/>
            <a:ext cx="6782937" cy="3838883"/>
          </a:xfrm>
          <a:prstGeom prst="rect">
            <a:avLst/>
          </a:prstGeom>
          <a:noFill/>
          <a:ln cap="sq" cmpd="sng" w="381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2750"/>
              </a:srgbClr>
            </a:outerShdw>
          </a:effectLst>
        </p:spPr>
      </p:pic>
      <p:sp>
        <p:nvSpPr>
          <p:cNvPr id="195" name="Google Shape;195;p30"/>
          <p:cNvSpPr txBox="1"/>
          <p:nvPr/>
        </p:nvSpPr>
        <p:spPr>
          <a:xfrm>
            <a:off x="286079" y="4086080"/>
            <a:ext cx="12606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Chat GPT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p30"/>
          <p:cNvSpPr txBox="1"/>
          <p:nvPr/>
        </p:nvSpPr>
        <p:spPr>
          <a:xfrm>
            <a:off x="4288120" y="4288695"/>
            <a:ext cx="4569900" cy="5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Instruct GPT</a:t>
            </a:r>
            <a:endParaRPr sz="1100"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https://arxiv.org/abs/2203.02155</a:t>
            </a:r>
            <a:endParaRPr sz="1100"/>
          </a:p>
        </p:txBody>
      </p:sp>
      <p:sp>
        <p:nvSpPr>
          <p:cNvPr id="197" name="Google Shape;197;p30"/>
          <p:cNvSpPr txBox="1"/>
          <p:nvPr/>
        </p:nvSpPr>
        <p:spPr>
          <a:xfrm>
            <a:off x="286079" y="4381310"/>
            <a:ext cx="50316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https://openai.com/blog/chatgpt/</a:t>
            </a:r>
            <a:endParaRPr sz="1100"/>
          </a:p>
        </p:txBody>
      </p:sp>
      <p:pic>
        <p:nvPicPr>
          <p:cNvPr id="198" name="Google Shape;198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03621" y="523067"/>
            <a:ext cx="6342224" cy="3710628"/>
          </a:xfrm>
          <a:prstGeom prst="rect">
            <a:avLst/>
          </a:prstGeom>
          <a:noFill/>
          <a:ln cap="sq" cmpd="sng" w="381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2750"/>
              </a:srgbClr>
            </a:outerShdw>
          </a:effectLst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05" name="Google Shape;20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6312"/>
            <a:ext cx="9144002" cy="5050877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31"/>
          <p:cNvSpPr txBox="1"/>
          <p:nvPr/>
        </p:nvSpPr>
        <p:spPr>
          <a:xfrm>
            <a:off x="7870925" y="4568875"/>
            <a:ext cx="1063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source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13" name="Google Shape;21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24393"/>
            <a:ext cx="9144000" cy="49191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Outline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74" name="Google Shape;74;p15"/>
          <p:cNvSpPr txBox="1"/>
          <p:nvPr>
            <p:ph idx="1" type="body"/>
          </p:nvPr>
        </p:nvSpPr>
        <p:spPr>
          <a:xfrm>
            <a:off x="311700" y="1152475"/>
            <a:ext cx="8520600" cy="346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900"/>
              <a:buFont typeface="Nunito"/>
              <a:buChar char="●"/>
            </a:pPr>
            <a:r>
              <a:rPr lang="en" sz="1900">
                <a:solidFill>
                  <a:srgbClr val="B7B7B7"/>
                </a:solidFill>
                <a:latin typeface="Nunito"/>
                <a:ea typeface="Nunito"/>
                <a:cs typeface="Nunito"/>
                <a:sym typeface="Nunito"/>
              </a:rPr>
              <a:t>Lab 1: Encoder Only Model - BERT</a:t>
            </a:r>
            <a:endParaRPr sz="1900">
              <a:latin typeface="Nunito"/>
              <a:ea typeface="Nunito"/>
              <a:cs typeface="Nunito"/>
              <a:sym typeface="Nunito"/>
            </a:endParaRPr>
          </a:p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900"/>
              <a:buFont typeface="Nunito"/>
              <a:buChar char="●"/>
            </a:pPr>
            <a:r>
              <a:rPr b="1" lang="en" sz="1900">
                <a:solidFill>
                  <a:srgbClr val="1155CC"/>
                </a:solidFill>
                <a:latin typeface="Nunito"/>
                <a:ea typeface="Nunito"/>
                <a:cs typeface="Nunito"/>
                <a:sym typeface="Nunito"/>
              </a:rPr>
              <a:t>Lab 2: Decoder Only Model - GPT</a:t>
            </a:r>
            <a:endParaRPr b="1" sz="1900">
              <a:solidFill>
                <a:srgbClr val="1155CC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Nunito"/>
              <a:buChar char="○"/>
            </a:pPr>
            <a:r>
              <a:rPr lang="en" sz="1500">
                <a:latin typeface="Nunito"/>
                <a:ea typeface="Nunito"/>
                <a:cs typeface="Nunito"/>
                <a:sym typeface="Nunito"/>
              </a:rPr>
              <a:t>Introduction to GPT </a:t>
            </a:r>
            <a:endParaRPr sz="1500">
              <a:latin typeface="Nunito"/>
              <a:ea typeface="Nunito"/>
              <a:cs typeface="Nunito"/>
              <a:sym typeface="Nunito"/>
            </a:endParaRPr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Nunito"/>
              <a:buChar char="○"/>
            </a:pPr>
            <a:r>
              <a:rPr lang="en" sz="1500">
                <a:latin typeface="Nunito"/>
                <a:ea typeface="Nunito"/>
                <a:cs typeface="Nunito"/>
                <a:sym typeface="Nunito"/>
              </a:rPr>
              <a:t>From GPT2 to GPT3 </a:t>
            </a:r>
            <a:endParaRPr sz="1500">
              <a:latin typeface="Nunito"/>
              <a:ea typeface="Nunito"/>
              <a:cs typeface="Nunito"/>
              <a:sym typeface="Nunito"/>
            </a:endParaRPr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Nunito"/>
              <a:buChar char="○"/>
            </a:pPr>
            <a:r>
              <a:rPr lang="en" sz="1500">
                <a:latin typeface="Nunito"/>
                <a:ea typeface="Nunito"/>
                <a:cs typeface="Nunito"/>
                <a:sym typeface="Nunito"/>
              </a:rPr>
              <a:t>How can we better utilize ChatGPT?</a:t>
            </a:r>
            <a:endParaRPr sz="1500">
              <a:latin typeface="Nunito"/>
              <a:ea typeface="Nunito"/>
              <a:cs typeface="Nunito"/>
              <a:sym typeface="Nunito"/>
            </a:endParaRPr>
          </a:p>
          <a:p>
            <a:pPr indent="45720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900">
                <a:latin typeface="Nunito"/>
                <a:ea typeface="Nunito"/>
                <a:cs typeface="Nunito"/>
                <a:sym typeface="Nunito"/>
              </a:rPr>
              <a:t>Coming soon..</a:t>
            </a:r>
            <a:endParaRPr b="1" sz="1900">
              <a:solidFill>
                <a:srgbClr val="1155CC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4925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B7B7B7"/>
              </a:buClr>
              <a:buSzPts val="1900"/>
              <a:buFont typeface="Nunito"/>
              <a:buChar char="●"/>
            </a:pPr>
            <a:r>
              <a:rPr lang="en" sz="1900">
                <a:solidFill>
                  <a:srgbClr val="B7B7B7"/>
                </a:solidFill>
                <a:latin typeface="Nunito"/>
                <a:ea typeface="Nunito"/>
                <a:cs typeface="Nunito"/>
                <a:sym typeface="Nunito"/>
              </a:rPr>
              <a:t>Lab 3: Encoder-Decoder Model - T5</a:t>
            </a:r>
            <a:endParaRPr sz="1900">
              <a:solidFill>
                <a:srgbClr val="B7B7B7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grpSp>
        <p:nvGrpSpPr>
          <p:cNvPr id="75" name="Google Shape;75;p15"/>
          <p:cNvGrpSpPr/>
          <p:nvPr/>
        </p:nvGrpSpPr>
        <p:grpSpPr>
          <a:xfrm>
            <a:off x="-67025" y="5060975"/>
            <a:ext cx="9210725" cy="82500"/>
            <a:chOff x="-67025" y="5060975"/>
            <a:chExt cx="9210725" cy="82500"/>
          </a:xfrm>
        </p:grpSpPr>
        <p:sp>
          <p:nvSpPr>
            <p:cNvPr id="76" name="Google Shape;76;p15"/>
            <p:cNvSpPr/>
            <p:nvPr/>
          </p:nvSpPr>
          <p:spPr>
            <a:xfrm>
              <a:off x="-67025" y="5060975"/>
              <a:ext cx="3404400" cy="82500"/>
            </a:xfrm>
            <a:prstGeom prst="rect">
              <a:avLst/>
            </a:prstGeom>
            <a:solidFill>
              <a:srgbClr val="FFC6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15"/>
            <p:cNvSpPr/>
            <p:nvPr/>
          </p:nvSpPr>
          <p:spPr>
            <a:xfrm>
              <a:off x="3239100" y="5060975"/>
              <a:ext cx="2757000" cy="82500"/>
            </a:xfrm>
            <a:prstGeom prst="rect">
              <a:avLst/>
            </a:prstGeom>
            <a:solidFill>
              <a:srgbClr val="FF4D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15"/>
            <p:cNvSpPr/>
            <p:nvPr/>
          </p:nvSpPr>
          <p:spPr>
            <a:xfrm>
              <a:off x="5904600" y="5060975"/>
              <a:ext cx="3239100" cy="82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20" name="Google Shape;22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9611" y="0"/>
            <a:ext cx="6744777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27" name="Google Shape;22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6838" y="445013"/>
            <a:ext cx="8076724" cy="4462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34" name="Google Shape;23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508" y="0"/>
            <a:ext cx="8742986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41" name="Google Shape;24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9008"/>
            <a:ext cx="9143998" cy="51054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48" name="Google Shape;24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603" y="0"/>
            <a:ext cx="8906793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55" name="Google Shape;25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607"/>
            <a:ext cx="9144001" cy="51162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62" name="Google Shape;26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389" y="0"/>
            <a:ext cx="8761221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4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69" name="Google Shape;26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007" y="0"/>
            <a:ext cx="8847985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4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76" name="Google Shape;27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730" y="0"/>
            <a:ext cx="8828538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TODO1: In-Context Learning </a:t>
            </a:r>
            <a:endParaRPr/>
          </a:p>
        </p:txBody>
      </p:sp>
      <p:sp>
        <p:nvSpPr>
          <p:cNvPr id="282" name="Google Shape;282;p4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請把以下prompt 轉換為 in-context few shot prompting</a:t>
            </a:r>
            <a:endParaRPr/>
          </a:p>
        </p:txBody>
      </p:sp>
      <p:pic>
        <p:nvPicPr>
          <p:cNvPr id="283" name="Google Shape;28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25" y="1825500"/>
            <a:ext cx="9143999" cy="2864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/>
          <p:nvPr>
            <p:ph type="title"/>
          </p:nvPr>
        </p:nvSpPr>
        <p:spPr>
          <a:xfrm>
            <a:off x="-302" y="2107350"/>
            <a:ext cx="9144000" cy="9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920">
                <a:latin typeface="Nunito"/>
                <a:ea typeface="Nunito"/>
                <a:cs typeface="Nunito"/>
                <a:sym typeface="Nunito"/>
              </a:rPr>
              <a:t>Introduction to GPT</a:t>
            </a:r>
            <a:endParaRPr sz="3920">
              <a:latin typeface="Nunito"/>
              <a:ea typeface="Nunito"/>
              <a:cs typeface="Nunito"/>
              <a:sym typeface="Nunito"/>
            </a:endParaRPr>
          </a:p>
        </p:txBody>
      </p:sp>
      <p:grpSp>
        <p:nvGrpSpPr>
          <p:cNvPr id="84" name="Google Shape;84;p16"/>
          <p:cNvGrpSpPr/>
          <p:nvPr/>
        </p:nvGrpSpPr>
        <p:grpSpPr>
          <a:xfrm>
            <a:off x="-67025" y="5060975"/>
            <a:ext cx="9210725" cy="82500"/>
            <a:chOff x="-67025" y="5060975"/>
            <a:chExt cx="9210725" cy="82500"/>
          </a:xfrm>
        </p:grpSpPr>
        <p:sp>
          <p:nvSpPr>
            <p:cNvPr id="85" name="Google Shape;85;p16"/>
            <p:cNvSpPr/>
            <p:nvPr/>
          </p:nvSpPr>
          <p:spPr>
            <a:xfrm>
              <a:off x="-67025" y="5060975"/>
              <a:ext cx="3404400" cy="82500"/>
            </a:xfrm>
            <a:prstGeom prst="rect">
              <a:avLst/>
            </a:prstGeom>
            <a:solidFill>
              <a:srgbClr val="FFC6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16"/>
            <p:cNvSpPr/>
            <p:nvPr/>
          </p:nvSpPr>
          <p:spPr>
            <a:xfrm>
              <a:off x="3239100" y="5060975"/>
              <a:ext cx="2757000" cy="82500"/>
            </a:xfrm>
            <a:prstGeom prst="rect">
              <a:avLst/>
            </a:prstGeom>
            <a:solidFill>
              <a:srgbClr val="FF4D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16"/>
            <p:cNvSpPr/>
            <p:nvPr/>
          </p:nvSpPr>
          <p:spPr>
            <a:xfrm>
              <a:off x="5904600" y="5060975"/>
              <a:ext cx="3239100" cy="82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Chain of Thought Prompting</a:t>
            </a:r>
            <a:endParaRPr/>
          </a:p>
        </p:txBody>
      </p:sp>
      <p:sp>
        <p:nvSpPr>
          <p:cNvPr id="289" name="Google Shape;289;p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90" name="Google Shape;29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6300" y="1083750"/>
            <a:ext cx="7288299" cy="4020075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43"/>
          <p:cNvSpPr txBox="1"/>
          <p:nvPr/>
        </p:nvSpPr>
        <p:spPr>
          <a:xfrm>
            <a:off x="8229600" y="4703625"/>
            <a:ext cx="914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source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" name="Google Shape;296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12642" y="819475"/>
            <a:ext cx="2331284" cy="432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400" y="909127"/>
            <a:ext cx="2773100" cy="4324023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4"/>
          <p:cNvSpPr txBox="1"/>
          <p:nvPr/>
        </p:nvSpPr>
        <p:spPr>
          <a:xfrm>
            <a:off x="1391800" y="312650"/>
            <a:ext cx="1664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困難的數學問題</a:t>
            </a:r>
            <a:endParaRPr/>
          </a:p>
        </p:txBody>
      </p:sp>
      <p:sp>
        <p:nvSpPr>
          <p:cNvPr id="299" name="Google Shape;299;p44"/>
          <p:cNvSpPr txBox="1"/>
          <p:nvPr/>
        </p:nvSpPr>
        <p:spPr>
          <a:xfrm>
            <a:off x="5901025" y="253250"/>
            <a:ext cx="148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象徵性</a:t>
            </a:r>
            <a:r>
              <a:rPr lang="en">
                <a:solidFill>
                  <a:schemeClr val="dk1"/>
                </a:solidFill>
              </a:rPr>
              <a:t>問題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4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06" name="Google Shape;306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4227"/>
            <a:ext cx="9143998" cy="48350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13" name="Google Shape;313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65965"/>
            <a:ext cx="9143999" cy="30115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TODO2: </a:t>
            </a:r>
            <a:r>
              <a:rPr lang="en"/>
              <a:t>使用CoT的技術來讓GPT回答正確！</a:t>
            </a:r>
            <a:endParaRPr/>
          </a:p>
        </p:txBody>
      </p:sp>
      <p:sp>
        <p:nvSpPr>
          <p:cNvPr id="319" name="Google Shape;319;p4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20" name="Google Shape;320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0612" y="1152475"/>
            <a:ext cx="5529088" cy="3991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</a:t>
            </a:r>
            <a:r>
              <a:rPr lang="en"/>
              <a:t>自己找出適合的prompt！</a:t>
            </a:r>
            <a:endParaRPr/>
          </a:p>
        </p:txBody>
      </p:sp>
      <p:pic>
        <p:nvPicPr>
          <p:cNvPr id="326" name="Google Shape;326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201" cy="37559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4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33" name="Google Shape;333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524" y="445013"/>
            <a:ext cx="8600525" cy="440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p5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40" name="Google Shape;340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69706"/>
            <a:ext cx="9144002" cy="44040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Take aways from Lab 2 …</a:t>
            </a:r>
            <a:endParaRPr/>
          </a:p>
        </p:txBody>
      </p:sp>
      <p:sp>
        <p:nvSpPr>
          <p:cNvPr id="346" name="Google Shape;346;p5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Calibri"/>
              <a:buAutoNum type="arabicPeriod"/>
            </a:pPr>
            <a:r>
              <a:rPr lang="en" sz="2200">
                <a:latin typeface="Calibri"/>
                <a:ea typeface="Calibri"/>
                <a:cs typeface="Calibri"/>
                <a:sym typeface="Calibri"/>
              </a:rPr>
              <a:t>We learn the framework of GPT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Calibri"/>
              <a:buAutoNum type="alphaLcPeriod"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Generative pre-training + Human Teacher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Calibri"/>
              <a:buAutoNum type="arabicPeriod"/>
            </a:pPr>
            <a:r>
              <a:rPr lang="en" sz="2200">
                <a:latin typeface="Calibri"/>
                <a:ea typeface="Calibri"/>
                <a:cs typeface="Calibri"/>
                <a:sym typeface="Calibri"/>
              </a:rPr>
              <a:t>We learn the difference of GPT2 and GPT3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Calibri"/>
              <a:buAutoNum type="arabicPeriod"/>
            </a:pPr>
            <a:r>
              <a:rPr lang="en" sz="2200">
                <a:latin typeface="Calibri"/>
                <a:ea typeface="Calibri"/>
                <a:cs typeface="Calibri"/>
                <a:sym typeface="Calibri"/>
              </a:rPr>
              <a:t>We learn in-context learning and Chain of Thought prompting which can boost the performance!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17"/>
          <p:cNvGrpSpPr/>
          <p:nvPr/>
        </p:nvGrpSpPr>
        <p:grpSpPr>
          <a:xfrm>
            <a:off x="-67025" y="5060975"/>
            <a:ext cx="9210725" cy="82500"/>
            <a:chOff x="-67025" y="5060975"/>
            <a:chExt cx="9210725" cy="82500"/>
          </a:xfrm>
        </p:grpSpPr>
        <p:sp>
          <p:nvSpPr>
            <p:cNvPr id="93" name="Google Shape;93;p17"/>
            <p:cNvSpPr/>
            <p:nvPr/>
          </p:nvSpPr>
          <p:spPr>
            <a:xfrm>
              <a:off x="-67025" y="5060975"/>
              <a:ext cx="3404400" cy="82500"/>
            </a:xfrm>
            <a:prstGeom prst="rect">
              <a:avLst/>
            </a:prstGeom>
            <a:solidFill>
              <a:srgbClr val="FFC6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17"/>
            <p:cNvSpPr/>
            <p:nvPr/>
          </p:nvSpPr>
          <p:spPr>
            <a:xfrm>
              <a:off x="3239100" y="5060975"/>
              <a:ext cx="2757000" cy="82500"/>
            </a:xfrm>
            <a:prstGeom prst="rect">
              <a:avLst/>
            </a:prstGeom>
            <a:solidFill>
              <a:srgbClr val="FF4D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17"/>
            <p:cNvSpPr/>
            <p:nvPr/>
          </p:nvSpPr>
          <p:spPr>
            <a:xfrm>
              <a:off x="5904600" y="5060975"/>
              <a:ext cx="3239100" cy="82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9137" y="348663"/>
            <a:ext cx="6918399" cy="4446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3" name="Google Shape;10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2178" y="0"/>
            <a:ext cx="4358694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8"/>
          <p:cNvSpPr txBox="1"/>
          <p:nvPr/>
        </p:nvSpPr>
        <p:spPr>
          <a:xfrm>
            <a:off x="8189250" y="4709825"/>
            <a:ext cx="978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source</a:t>
            </a:r>
            <a:endParaRPr/>
          </a:p>
        </p:txBody>
      </p:sp>
      <p:pic>
        <p:nvPicPr>
          <p:cNvPr id="105" name="Google Shape;105;p18"/>
          <p:cNvPicPr preferRelativeResize="0"/>
          <p:nvPr/>
        </p:nvPicPr>
        <p:blipFill rotWithShape="1">
          <a:blip r:embed="rId5">
            <a:alphaModFix/>
          </a:blip>
          <a:srcRect b="0" l="27436" r="0" t="0"/>
          <a:stretch/>
        </p:blipFill>
        <p:spPr>
          <a:xfrm>
            <a:off x="0" y="675700"/>
            <a:ext cx="5243323" cy="3944599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8"/>
          <p:cNvSpPr/>
          <p:nvPr/>
        </p:nvSpPr>
        <p:spPr>
          <a:xfrm>
            <a:off x="1573300" y="701450"/>
            <a:ext cx="1442100" cy="3893100"/>
          </a:xfrm>
          <a:prstGeom prst="rect">
            <a:avLst/>
          </a:prstGeom>
          <a:noFill/>
          <a:ln cap="flat" cmpd="sng" w="285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9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Masked Self-Attention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12" name="Google Shape;112;p19"/>
          <p:cNvSpPr txBox="1"/>
          <p:nvPr/>
        </p:nvSpPr>
        <p:spPr>
          <a:xfrm>
            <a:off x="7795200" y="4652025"/>
            <a:ext cx="1138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image source</a:t>
            </a:r>
            <a:endParaRPr sz="1200" u="sng"/>
          </a:p>
        </p:txBody>
      </p:sp>
      <p:pic>
        <p:nvPicPr>
          <p:cNvPr id="113" name="Google Shape;11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97263" y="1125175"/>
            <a:ext cx="6949464" cy="3408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Attention visualization</a:t>
            </a:r>
            <a:endParaRPr/>
          </a:p>
        </p:txBody>
      </p:sp>
      <p:sp>
        <p:nvSpPr>
          <p:cNvPr id="119" name="Google Shape;119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0" name="Google Shape;12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4428" y="1152475"/>
            <a:ext cx="6085047" cy="3991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1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How GPT2 is pre-trained: </a:t>
            </a:r>
            <a:r>
              <a:rPr b="1" lang="en">
                <a:solidFill>
                  <a:srgbClr val="E06666"/>
                </a:solidFill>
                <a:latin typeface="Nunito"/>
                <a:ea typeface="Nunito"/>
                <a:cs typeface="Nunito"/>
                <a:sym typeface="Nunito"/>
              </a:rPr>
              <a:t>Generative Pre-training </a:t>
            </a:r>
            <a:endParaRPr b="1">
              <a:solidFill>
                <a:srgbClr val="E06666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26" name="Google Shape;126;p21"/>
          <p:cNvSpPr txBox="1"/>
          <p:nvPr>
            <p:ph idx="1" type="body"/>
          </p:nvPr>
        </p:nvSpPr>
        <p:spPr>
          <a:xfrm>
            <a:off x="311700" y="1228675"/>
            <a:ext cx="8520600" cy="138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unito"/>
              <a:buChar char="●"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Pre-trained on 40GB text corpus.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unito"/>
              <a:buChar char="●"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Pre-trained by predicting the next word.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27" name="Google Shape;127;p21"/>
          <p:cNvSpPr txBox="1"/>
          <p:nvPr/>
        </p:nvSpPr>
        <p:spPr>
          <a:xfrm>
            <a:off x="7795200" y="4652025"/>
            <a:ext cx="1138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image source</a:t>
            </a:r>
            <a:endParaRPr sz="1200" u="sng"/>
          </a:p>
        </p:txBody>
      </p:sp>
      <p:pic>
        <p:nvPicPr>
          <p:cNvPr id="128" name="Google Shape;128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7938" y="2571749"/>
            <a:ext cx="7908125" cy="1672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4" name="Google Shape;13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03335"/>
            <a:ext cx="9143999" cy="407963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2"/>
          <p:cNvSpPr txBox="1"/>
          <p:nvPr/>
        </p:nvSpPr>
        <p:spPr>
          <a:xfrm>
            <a:off x="1403950" y="4340275"/>
            <a:ext cx="73515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1155CC"/>
                </a:solidFill>
              </a:rPr>
              <a:t>Decoder-only Model</a:t>
            </a:r>
            <a:endParaRPr b="1" sz="1700">
              <a:solidFill>
                <a:srgbClr val="1155CC"/>
              </a:solidFill>
            </a:endParaRPr>
          </a:p>
        </p:txBody>
      </p:sp>
      <p:sp>
        <p:nvSpPr>
          <p:cNvPr id="136" name="Google Shape;136;p22"/>
          <p:cNvSpPr txBox="1"/>
          <p:nvPr/>
        </p:nvSpPr>
        <p:spPr>
          <a:xfrm>
            <a:off x="6074450" y="4340275"/>
            <a:ext cx="73515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1155CC"/>
                </a:solidFill>
              </a:rPr>
              <a:t>En</a:t>
            </a:r>
            <a:r>
              <a:rPr b="1" lang="en" sz="1700">
                <a:solidFill>
                  <a:srgbClr val="1155CC"/>
                </a:solidFill>
              </a:rPr>
              <a:t>coder-only Model</a:t>
            </a:r>
            <a:endParaRPr b="1" sz="1700">
              <a:solidFill>
                <a:srgbClr val="1155CC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